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9"/>
  </p:notesMasterIdLst>
  <p:sldIdLst>
    <p:sldId id="271" r:id="rId3"/>
    <p:sldId id="266" r:id="rId4"/>
    <p:sldId id="257" r:id="rId5"/>
    <p:sldId id="256" r:id="rId6"/>
    <p:sldId id="258" r:id="rId7"/>
    <p:sldId id="259" r:id="rId8"/>
    <p:sldId id="260" r:id="rId9"/>
    <p:sldId id="261" r:id="rId10"/>
    <p:sldId id="262" r:id="rId11"/>
    <p:sldId id="263" r:id="rId12"/>
    <p:sldId id="264" r:id="rId13"/>
    <p:sldId id="265" r:id="rId14"/>
    <p:sldId id="267" r:id="rId15"/>
    <p:sldId id="268" r:id="rId16"/>
    <p:sldId id="269" r:id="rId17"/>
    <p:sldId id="270"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99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FBCB10-310D-4FBF-AA07-B811C2952820}" type="datetimeFigureOut">
              <a:rPr lang="en-US" smtClean="0"/>
              <a:t>12/15/2014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4A161E-5206-46A4-8ED9-4FD5DDC6437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4A161E-5206-46A4-8ED9-4FD5DDC64379}"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3921730-1388-48B0-9732-C348F7DB76E9}"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4EAC22-436D-47D7-9C90-FE6F37DDD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BE6479-3318-43D2-8ACA-44FB4D59898F}"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D9BC81-058A-4642-84F6-9C7697A4C74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4EAAF4-7F11-42C8-AB06-E9E7AF6C543B}"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AB8E59-7E25-489A-8138-50B4F94BA7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09AE0-C783-460E-BCD1-2DCC2B28B737}" type="datetimeFigureOut">
              <a:rPr lang="en-US" smtClean="0">
                <a:solidFill>
                  <a:prstClr val="black">
                    <a:tint val="75000"/>
                  </a:prstClr>
                </a:solidFill>
              </a:rPr>
              <a:pPr/>
              <a:t>12/15/2014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0A0C5D-9090-4ED8-87AF-46DB75DAAFE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4ADA70-5E26-4612-9970-A6585AA7A5F8}"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8A2B369-55ED-4E79-B3B3-D7D2EBD2B5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34F380-9130-4DB7-AC76-8692222E94EB}" type="datetimeFigureOut">
              <a:rPr lang="en-US"/>
              <a:pPr>
                <a:defRPr/>
              </a:pPr>
              <a:t>12/15/2014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FFA144-C86C-43AD-A337-D4D04248FF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13ED454-F66D-48DF-AC15-BEC1A8FF4FB5}" type="datetimeFigureOut">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038AD3-AE46-483D-913A-665833C947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2729540-B238-4F74-BC91-129F12E27EEA}" type="datetimeFigureOut">
              <a:rPr lang="en-US"/>
              <a:pPr>
                <a:defRPr/>
              </a:pPr>
              <a:t>12/15/2014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E5D418-CB8D-4E4E-B023-9276EF3F1CC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9EF33CA-171C-4D6B-A250-6D008BF98C44}" type="datetimeFigureOut">
              <a:rPr lang="en-US"/>
              <a:pPr>
                <a:defRPr/>
              </a:pPr>
              <a:t>12/15/2014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38475A4-C6CA-40BA-B5D5-0F97CA55D3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D397012-297C-43F1-98CA-D4E548E61215}" type="datetimeFigureOut">
              <a:rPr lang="en-US"/>
              <a:pPr>
                <a:defRPr/>
              </a:pPr>
              <a:t>12/15/2014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FD7051-EB74-4E3E-AD9D-C83B57A457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29E242-C81D-4105-A246-700E9AB8713C}" type="datetimeFigureOut">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CDAD71-48BF-4D80-97CB-3A2FB1E57A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4FC63F2-3B9E-4BFF-87E1-857F6CE2AC72}" type="datetimeFigureOut">
              <a:rPr lang="en-US"/>
              <a:pPr>
                <a:defRPr/>
              </a:pPr>
              <a:t>12/15/2014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D7F034-4584-4579-A2BA-22AA363741E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609A0DC-71A5-4DC4-A05A-DB2389E8D81B}" type="datetimeFigureOut">
              <a:rPr lang="en-US"/>
              <a:pPr>
                <a:defRPr/>
              </a:pPr>
              <a:t>12/15/2014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6C258BD-0459-4FB1-BA39-F70B2763445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0409AE0-C783-460E-BCD1-2DCC2B28B737}" type="datetimeFigureOut">
              <a:rPr lang="en-US" smtClean="0">
                <a:solidFill>
                  <a:prstClr val="black">
                    <a:tint val="75000"/>
                  </a:prstClr>
                </a:solidFill>
                <a:latin typeface="Calibri"/>
              </a:rPr>
              <a:pPr fontAlgn="auto">
                <a:spcBef>
                  <a:spcPts val="0"/>
                </a:spcBef>
                <a:spcAft>
                  <a:spcPts val="0"/>
                </a:spcAft>
              </a:pPr>
              <a:t>12/15/2014</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B0A0C5D-9090-4ED8-87AF-46DB75DAAFE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6B996"/>
        </a:solidFill>
        <a:effectLst/>
      </p:bgPr>
    </p:bg>
    <p:spTree>
      <p:nvGrpSpPr>
        <p:cNvPr id="1" name=""/>
        <p:cNvGrpSpPr/>
        <p:nvPr/>
      </p:nvGrpSpPr>
      <p:grpSpPr>
        <a:xfrm>
          <a:off x="0" y="0"/>
          <a:ext cx="0" cy="0"/>
          <a:chOff x="0" y="0"/>
          <a:chExt cx="0" cy="0"/>
        </a:xfrm>
      </p:grpSpPr>
      <p:pic>
        <p:nvPicPr>
          <p:cNvPr id="7" name="Picture 6" descr="Have-a-Question.gif"/>
          <p:cNvPicPr>
            <a:picLocks noChangeAspect="1"/>
          </p:cNvPicPr>
          <p:nvPr/>
        </p:nvPicPr>
        <p:blipFill>
          <a:blip r:embed="rId3" cstate="print"/>
          <a:srcRect l="11556"/>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17475"/>
            <a:ext cx="2971800" cy="6740525"/>
          </a:xfrm>
          <a:prstGeom prst="rect">
            <a:avLst/>
          </a:prstGeom>
        </p:spPr>
        <p:txBody>
          <a:bodyPr>
            <a:spAutoFit/>
          </a:bodyPr>
          <a:lstStyle/>
          <a:p>
            <a:pPr fontAlgn="auto">
              <a:spcBef>
                <a:spcPts val="0"/>
              </a:spcBef>
              <a:spcAft>
                <a:spcPts val="0"/>
              </a:spcAft>
              <a:defRPr/>
            </a:pPr>
            <a:r>
              <a:rPr lang="en-US" sz="1600" dirty="0">
                <a:latin typeface="+mn-lt"/>
              </a:rPr>
              <a:t>On 8 Aug 96, the operator of vehicle D2 discovers new faults and lists them on DA Form 5988-E as indicated on the adjacent form. The driver may enter the new faults at the bottom of the form if the equipment is not going to be dispatched; otherwise, the new faults must be entered on DA Form 2404 or a DA Form 5988-E continuation sheet. The operator discovered the faults during the before- operations PMCS because there is no date in the fault description column to indicate that the before-operations PMCS were completed on 8 Aug 96. After entering the new faults on the form, the operator's driver license number is entered in the </a:t>
            </a:r>
            <a:r>
              <a:rPr lang="en-US" sz="1600" b="1" cap="small" dirty="0">
                <a:latin typeface="+mn-lt"/>
              </a:rPr>
              <a:t>INSPECTORS LIC#</a:t>
            </a:r>
            <a:r>
              <a:rPr lang="en-US" sz="1600" dirty="0">
                <a:latin typeface="+mn-lt"/>
              </a:rPr>
              <a:t> block. The</a:t>
            </a:r>
            <a:r>
              <a:rPr lang="en-US" sz="1600" b="1" cap="small" dirty="0">
                <a:latin typeface="+mn-lt"/>
              </a:rPr>
              <a:t> ITEM NUM </a:t>
            </a:r>
            <a:r>
              <a:rPr lang="en-US" sz="1600" dirty="0">
                <a:latin typeface="+mn-lt"/>
              </a:rPr>
              <a:t>is the PMCS check number from the TM -10. The numbers will be in ascending order if the driver performed the PMCS in TM sequence.</a:t>
            </a:r>
          </a:p>
        </p:txBody>
      </p:sp>
      <p:pic>
        <p:nvPicPr>
          <p:cNvPr id="21506" name="Picture 2" descr="http://phoyle.com/army/229/MLC/pmcs/images/da_for5.gif"/>
          <p:cNvPicPr>
            <a:picLocks noChangeAspect="1" noChangeArrowheads="1"/>
          </p:cNvPicPr>
          <p:nvPr/>
        </p:nvPicPr>
        <p:blipFill>
          <a:blip r:embed="rId3" cstate="print"/>
          <a:srcRect/>
          <a:stretch>
            <a:fillRect/>
          </a:stretch>
        </p:blipFill>
        <p:spPr bwMode="auto">
          <a:xfrm>
            <a:off x="3200400" y="228600"/>
            <a:ext cx="5638800" cy="65309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ChangeArrowheads="1"/>
          </p:cNvSpPr>
          <p:nvPr/>
        </p:nvSpPr>
        <p:spPr bwMode="auto">
          <a:xfrm>
            <a:off x="152400" y="228600"/>
            <a:ext cx="3124200" cy="5754688"/>
          </a:xfrm>
          <a:prstGeom prst="rect">
            <a:avLst/>
          </a:prstGeom>
          <a:noFill/>
          <a:ln w="9525">
            <a:noFill/>
            <a:miter lim="800000"/>
            <a:headEnd/>
            <a:tailEnd/>
          </a:ln>
        </p:spPr>
        <p:txBody>
          <a:bodyPr>
            <a:spAutoFit/>
          </a:bodyPr>
          <a:lstStyle/>
          <a:p>
            <a:r>
              <a:rPr lang="en-US" sz="1600">
                <a:latin typeface="Calibri" pitchFamily="34" charset="0"/>
              </a:rPr>
              <a:t>This is DA Form 2404. It is a manual form used to report new equipment faults. The main difference between this form and the DA Form 5988-E is that the operator must complete the form heading on the DA Form 2404; otherwise, the form is the same. The operator enters the date in the lower part of the form when the before-operations PMCS are completed and no new faults area found. The operator also initials the right column of the form when no new faults are discovered in during- and after-operations PMCS. When new faults are discovered, the operator enters usage in block 4 and the date in block 5 at the top of the form and signs the form. The operator must give the signed and dated form to his immediate supervisor and start a new form.</a:t>
            </a:r>
          </a:p>
        </p:txBody>
      </p:sp>
      <p:pic>
        <p:nvPicPr>
          <p:cNvPr id="22530" name="Picture 2" descr="http://phoyle.com/army/229/MLC/pmcs/images/da_for1.gif"/>
          <p:cNvPicPr>
            <a:picLocks noChangeAspect="1" noChangeArrowheads="1"/>
          </p:cNvPicPr>
          <p:nvPr/>
        </p:nvPicPr>
        <p:blipFill>
          <a:blip r:embed="rId3" cstate="print"/>
          <a:srcRect/>
          <a:stretch>
            <a:fillRect/>
          </a:stretch>
        </p:blipFill>
        <p:spPr bwMode="auto">
          <a:xfrm>
            <a:off x="3200400" y="228600"/>
            <a:ext cx="5638800" cy="64865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ChangeArrowheads="1"/>
          </p:cNvSpPr>
          <p:nvPr/>
        </p:nvSpPr>
        <p:spPr bwMode="auto">
          <a:xfrm>
            <a:off x="228600" y="838200"/>
            <a:ext cx="2971800" cy="4800600"/>
          </a:xfrm>
          <a:prstGeom prst="rect">
            <a:avLst/>
          </a:prstGeom>
          <a:noFill/>
          <a:ln w="9525">
            <a:noFill/>
            <a:miter lim="800000"/>
            <a:headEnd/>
            <a:tailEnd/>
          </a:ln>
        </p:spPr>
        <p:txBody>
          <a:bodyPr>
            <a:spAutoFit/>
          </a:bodyPr>
          <a:lstStyle/>
          <a:p>
            <a:r>
              <a:rPr lang="en-US">
                <a:latin typeface="Calibri" pitchFamily="34" charset="0"/>
              </a:rPr>
              <a:t>The ULLS-G computer produces the DA Form 5988-E  continuation sheet. It may be used to report new faults when the vehicle is dispatched. When the ULLS-G clerk updates DA Form 5988-E, the system will print another DA Form 5988-E continuation sheet if requested. The advantage of this form over the DA Form 2404 is that the driver does not have to prepare the form heading, and the form is always available as long as the unit has a printer.</a:t>
            </a:r>
          </a:p>
        </p:txBody>
      </p:sp>
      <p:pic>
        <p:nvPicPr>
          <p:cNvPr id="23554" name="Picture 2" descr="http://phoyle.com/army/229/MLC/pmcs/images/da_for4.gif"/>
          <p:cNvPicPr>
            <a:picLocks noChangeAspect="1" noChangeArrowheads="1"/>
          </p:cNvPicPr>
          <p:nvPr/>
        </p:nvPicPr>
        <p:blipFill>
          <a:blip r:embed="rId3" cstate="print"/>
          <a:srcRect/>
          <a:stretch>
            <a:fillRect/>
          </a:stretch>
        </p:blipFill>
        <p:spPr bwMode="auto">
          <a:xfrm>
            <a:off x="3657600" y="762000"/>
            <a:ext cx="4687888" cy="3276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z="2000" b="1" smtClean="0"/>
              <a:t>Maintenance leader Course</a:t>
            </a:r>
            <a:br>
              <a:rPr lang="en-US" sz="2000" b="1" smtClean="0"/>
            </a:br>
            <a:r>
              <a:rPr lang="en-US" sz="2000" b="1" smtClean="0"/>
              <a:t>Daily PMCS</a:t>
            </a:r>
            <a:br>
              <a:rPr lang="en-US" sz="2000" b="1" smtClean="0"/>
            </a:br>
            <a:r>
              <a:rPr lang="en-US" sz="2000" b="1" smtClean="0"/>
              <a:t>Fault Status </a:t>
            </a:r>
            <a:r>
              <a:rPr lang="en-US" sz="2000" smtClean="0"/>
              <a:t/>
            </a:r>
            <a:br>
              <a:rPr lang="en-US" sz="2000" smtClean="0"/>
            </a:br>
            <a:endParaRPr lang="en-US" sz="2000" smtClean="0"/>
          </a:p>
        </p:txBody>
      </p:sp>
      <p:sp>
        <p:nvSpPr>
          <p:cNvPr id="4" name="Rectangle 3"/>
          <p:cNvSpPr/>
          <p:nvPr/>
        </p:nvSpPr>
        <p:spPr>
          <a:xfrm>
            <a:off x="152400" y="1219200"/>
            <a:ext cx="2819400" cy="4800600"/>
          </a:xfrm>
          <a:prstGeom prst="rect">
            <a:avLst/>
          </a:prstGeom>
        </p:spPr>
        <p:txBody>
          <a:bodyPr>
            <a:spAutoFit/>
          </a:bodyPr>
          <a:lstStyle/>
          <a:p>
            <a:pPr fontAlgn="auto">
              <a:spcBef>
                <a:spcPts val="0"/>
              </a:spcBef>
              <a:spcAft>
                <a:spcPts val="0"/>
              </a:spcAft>
              <a:defRPr/>
            </a:pPr>
            <a:r>
              <a:rPr lang="en-US" dirty="0">
                <a:latin typeface="+mn-lt"/>
              </a:rPr>
              <a:t>When the operator must report a fault, a fault status symbol must be assigned to the fault. There are three symbols the operator can use:</a:t>
            </a:r>
          </a:p>
          <a:p>
            <a:pPr fontAlgn="auto">
              <a:spcBef>
                <a:spcPts val="0"/>
              </a:spcBef>
              <a:spcAft>
                <a:spcPts val="0"/>
              </a:spcAft>
              <a:defRPr/>
            </a:pPr>
            <a:r>
              <a:rPr lang="en-US" dirty="0">
                <a:latin typeface="+mn-lt"/>
              </a:rPr>
              <a:t>  </a:t>
            </a:r>
          </a:p>
          <a:p>
            <a:pPr fontAlgn="auto">
              <a:spcBef>
                <a:spcPts val="0"/>
              </a:spcBef>
              <a:spcAft>
                <a:spcPts val="0"/>
              </a:spcAft>
              <a:defRPr/>
            </a:pPr>
            <a:r>
              <a:rPr lang="en-US" dirty="0">
                <a:latin typeface="+mn-lt"/>
              </a:rPr>
              <a:t>-The </a:t>
            </a:r>
            <a:r>
              <a:rPr lang="en-US" b="1" cap="small" dirty="0">
                <a:latin typeface="+mn-lt"/>
              </a:rPr>
              <a:t>"X" with a circled TM item number</a:t>
            </a:r>
            <a:r>
              <a:rPr lang="en-US" dirty="0">
                <a:latin typeface="+mn-lt"/>
              </a:rPr>
              <a:t> indicates a deficiency that causes the vehicle to be NMC.</a:t>
            </a:r>
          </a:p>
          <a:p>
            <a:pPr fontAlgn="auto">
              <a:spcBef>
                <a:spcPts val="0"/>
              </a:spcBef>
              <a:spcAft>
                <a:spcPts val="0"/>
              </a:spcAft>
              <a:defRPr/>
            </a:pPr>
            <a:r>
              <a:rPr lang="en-US" dirty="0">
                <a:latin typeface="+mn-lt"/>
              </a:rPr>
              <a:t> -The slash </a:t>
            </a:r>
            <a:r>
              <a:rPr lang="en-US" b="1" dirty="0">
                <a:latin typeface="+mn-lt"/>
              </a:rPr>
              <a:t>(/) </a:t>
            </a:r>
            <a:r>
              <a:rPr lang="en-US" dirty="0">
                <a:latin typeface="+mn-lt"/>
              </a:rPr>
              <a:t>indicates a shortcoming (minor fault).   </a:t>
            </a:r>
          </a:p>
          <a:p>
            <a:pPr fontAlgn="auto">
              <a:spcBef>
                <a:spcPts val="0"/>
              </a:spcBef>
              <a:spcAft>
                <a:spcPts val="0"/>
              </a:spcAft>
              <a:defRPr/>
            </a:pPr>
            <a:r>
              <a:rPr lang="en-US" dirty="0">
                <a:latin typeface="+mn-lt"/>
              </a:rPr>
              <a:t> -The dash </a:t>
            </a:r>
            <a:r>
              <a:rPr lang="en-US" b="1" dirty="0">
                <a:latin typeface="+mn-lt"/>
              </a:rPr>
              <a:t>(--)</a:t>
            </a:r>
            <a:r>
              <a:rPr lang="en-US" dirty="0">
                <a:latin typeface="+mn-lt"/>
              </a:rPr>
              <a:t> indicates the vehicle is overdue a normal modification  work order (MWO). </a:t>
            </a:r>
          </a:p>
        </p:txBody>
      </p:sp>
      <p:pic>
        <p:nvPicPr>
          <p:cNvPr id="24579" name="Picture 2" descr="http://phoyle.com/army/229/MLC/pmcs/images/fault_1.gif"/>
          <p:cNvPicPr>
            <a:picLocks noChangeAspect="1" noChangeArrowheads="1"/>
          </p:cNvPicPr>
          <p:nvPr/>
        </p:nvPicPr>
        <p:blipFill>
          <a:blip r:embed="rId3" cstate="print"/>
          <a:srcRect/>
          <a:stretch>
            <a:fillRect/>
          </a:stretch>
        </p:blipFill>
        <p:spPr bwMode="auto">
          <a:xfrm>
            <a:off x="3048000" y="1143000"/>
            <a:ext cx="5638800" cy="53149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3429000" cy="5105400"/>
          </a:xfrm>
        </p:spPr>
        <p:txBody>
          <a:bodyPr rtlCol="0">
            <a:noAutofit/>
          </a:bodyPr>
          <a:lstStyle/>
          <a:p>
            <a:pPr algn="l" fontAlgn="auto">
              <a:spcAft>
                <a:spcPts val="0"/>
              </a:spcAft>
              <a:defRPr/>
            </a:pPr>
            <a:r>
              <a:rPr lang="en-US" sz="1800" dirty="0" smtClean="0"/>
              <a:t>Look at the fault recorded for TM item 2. This is a serious fault, called a deficiency, as is indicated by the </a:t>
            </a:r>
            <a:r>
              <a:rPr lang="en-US" sz="1800" b="1" cap="small" dirty="0" smtClean="0"/>
              <a:t>"X"</a:t>
            </a:r>
            <a:r>
              <a:rPr lang="en-US" sz="1800" dirty="0" smtClean="0"/>
              <a:t> status symbol. </a:t>
            </a:r>
            <a:br>
              <a:rPr lang="en-US" sz="1800" dirty="0" smtClean="0"/>
            </a:br>
            <a:r>
              <a:rPr lang="en-US" sz="1800" dirty="0" smtClean="0"/>
              <a:t>-The driver knew to enter an </a:t>
            </a:r>
            <a:r>
              <a:rPr lang="en-US" sz="1800" b="1" cap="small" dirty="0" smtClean="0"/>
              <a:t>NMC</a:t>
            </a:r>
            <a:r>
              <a:rPr lang="en-US" sz="1800" dirty="0" smtClean="0"/>
              <a:t> status for the TM item number 2 fault because the PMCS checklist </a:t>
            </a:r>
            <a:br>
              <a:rPr lang="en-US" sz="1800" dirty="0" smtClean="0"/>
            </a:br>
            <a:r>
              <a:rPr lang="en-US" sz="1800" dirty="0"/>
              <a:t/>
            </a:r>
            <a:br>
              <a:rPr lang="en-US" sz="1800" dirty="0"/>
            </a:br>
            <a:r>
              <a:rPr lang="en-US" sz="1800" b="1" cap="small" dirty="0" smtClean="0"/>
              <a:t>EQUIPMENT IS NOT READY/AVAILABLE IF</a:t>
            </a:r>
            <a:r>
              <a:rPr lang="en-US" sz="1800" dirty="0" smtClean="0"/>
              <a:t> (right) column listed the condition </a:t>
            </a:r>
            <a:br>
              <a:rPr lang="en-US" sz="1800" dirty="0" smtClean="0"/>
            </a:br>
            <a:r>
              <a:rPr lang="en-US" sz="1800" dirty="0"/>
              <a:t/>
            </a:r>
            <a:br>
              <a:rPr lang="en-US" sz="1800" dirty="0"/>
            </a:br>
            <a:r>
              <a:rPr lang="en-US" sz="1800" b="1" cap="small" dirty="0" smtClean="0"/>
              <a:t>ENGINE TEMP GA INOP</a:t>
            </a:r>
            <a:r>
              <a:rPr lang="en-US" sz="1800" dirty="0" smtClean="0"/>
              <a:t> as a not ready/available condition. </a:t>
            </a:r>
            <a:endParaRPr lang="en-US" sz="1800" dirty="0"/>
          </a:p>
        </p:txBody>
      </p:sp>
      <p:pic>
        <p:nvPicPr>
          <p:cNvPr id="25602" name="Picture 2" descr="http://phoyle.com/army/229/MLC/pmcs/images/fault_2.gif"/>
          <p:cNvPicPr>
            <a:picLocks noChangeAspect="1" noChangeArrowheads="1"/>
          </p:cNvPicPr>
          <p:nvPr/>
        </p:nvPicPr>
        <p:blipFill>
          <a:blip r:embed="rId3" cstate="print"/>
          <a:srcRect/>
          <a:stretch>
            <a:fillRect/>
          </a:stretch>
        </p:blipFill>
        <p:spPr bwMode="auto">
          <a:xfrm>
            <a:off x="3505200" y="838200"/>
            <a:ext cx="5599113" cy="57340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70000" lnSpcReduction="20000"/>
          </a:bodyPr>
          <a:lstStyle/>
          <a:p>
            <a:pPr fontAlgn="auto">
              <a:spcAft>
                <a:spcPts val="0"/>
              </a:spcAft>
              <a:buFont typeface="Arial" pitchFamily="34" charset="0"/>
              <a:buChar char="•"/>
              <a:defRPr/>
            </a:pPr>
            <a:r>
              <a:rPr lang="en-US" dirty="0" smtClean="0"/>
              <a:t>AR 385-55, Prevention of Motor Vehicle Accidents, shows the regulatory guidance concerning the administrative or safety </a:t>
            </a:r>
            <a:r>
              <a:rPr lang="en-US" dirty="0" err="1" smtClean="0"/>
              <a:t>deadlining</a:t>
            </a:r>
            <a:r>
              <a:rPr lang="en-US" dirty="0" smtClean="0"/>
              <a:t> of equipment.</a:t>
            </a:r>
          </a:p>
          <a:p>
            <a:pPr fontAlgn="auto">
              <a:spcAft>
                <a:spcPts val="0"/>
              </a:spcAft>
              <a:buFont typeface="Arial" pitchFamily="34" charset="0"/>
              <a:buChar char="•"/>
              <a:defRPr/>
            </a:pPr>
            <a:r>
              <a:rPr lang="en-US" dirty="0" smtClean="0"/>
              <a:t>Commanders will:</a:t>
            </a:r>
          </a:p>
          <a:p>
            <a:pPr fontAlgn="auto">
              <a:spcAft>
                <a:spcPts val="0"/>
              </a:spcAft>
              <a:buFont typeface="Arial" pitchFamily="34" charset="0"/>
              <a:buChar char="•"/>
              <a:defRPr/>
            </a:pPr>
            <a:r>
              <a:rPr lang="en-US" dirty="0" smtClean="0"/>
              <a:t>1. Include safety training in operator qualification.</a:t>
            </a:r>
          </a:p>
          <a:p>
            <a:pPr fontAlgn="auto">
              <a:spcAft>
                <a:spcPts val="0"/>
              </a:spcAft>
              <a:buFont typeface="Arial" pitchFamily="34" charset="0"/>
              <a:buChar char="•"/>
              <a:defRPr/>
            </a:pPr>
            <a:r>
              <a:rPr lang="en-US" dirty="0" smtClean="0"/>
              <a:t>2. Ensure PMCS is accomplished before, during, and after operations.</a:t>
            </a:r>
          </a:p>
          <a:p>
            <a:pPr fontAlgn="auto">
              <a:spcAft>
                <a:spcPts val="0"/>
              </a:spcAft>
              <a:buFont typeface="Arial" pitchFamily="34" charset="0"/>
              <a:buChar char="•"/>
              <a:defRPr/>
            </a:pPr>
            <a:r>
              <a:rPr lang="en-US" dirty="0" smtClean="0"/>
              <a:t>3. Ensure that no administratively </a:t>
            </a:r>
            <a:r>
              <a:rPr lang="en-US" dirty="0" err="1" smtClean="0"/>
              <a:t>deadlined</a:t>
            </a:r>
            <a:r>
              <a:rPr lang="en-US" dirty="0" smtClean="0"/>
              <a:t> vehicle is operated.</a:t>
            </a:r>
          </a:p>
          <a:p>
            <a:pPr fontAlgn="auto">
              <a:spcAft>
                <a:spcPts val="0"/>
              </a:spcAft>
              <a:buFont typeface="Arial" pitchFamily="34" charset="0"/>
              <a:buChar char="•"/>
              <a:defRPr/>
            </a:pPr>
            <a:r>
              <a:rPr lang="en-US" dirty="0" smtClean="0"/>
              <a:t>Equipment is administratively or safety </a:t>
            </a:r>
            <a:r>
              <a:rPr lang="en-US" dirty="0" err="1" smtClean="0"/>
              <a:t>deadlined</a:t>
            </a:r>
            <a:r>
              <a:rPr lang="en-US" dirty="0" smtClean="0"/>
              <a:t> for improper function or condition of these components:</a:t>
            </a:r>
          </a:p>
          <a:p>
            <a:pPr fontAlgn="auto">
              <a:spcAft>
                <a:spcPts val="0"/>
              </a:spcAft>
              <a:buFont typeface="Arial" pitchFamily="34" charset="0"/>
              <a:buChar char="•"/>
              <a:defRPr/>
            </a:pPr>
            <a:r>
              <a:rPr lang="en-US" dirty="0" smtClean="0"/>
              <a:t>Windshield, windshield wipers, steering, lights, horns, signals, mirrors, restraint system, tires, wheel hubs, tie down straps, sharp sheet metal, exhaust systems, reflectors, safety devices.</a:t>
            </a:r>
          </a:p>
          <a:p>
            <a:pPr fontAlgn="auto">
              <a:spcAft>
                <a:spcPts val="0"/>
              </a:spcAft>
              <a:buFont typeface="Arial" pitchFamily="34" charset="0"/>
              <a:buChar char="•"/>
              <a:defRPr/>
            </a:pPr>
            <a:r>
              <a:rPr lang="en-US" dirty="0" smtClean="0"/>
              <a:t>Equipment is NMC if: Any gasoline, Class III oil, diesel, or coolant leak exists. Parking/service brakes are inoperable or out of adjustment.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3200400" cy="6126162"/>
          </a:xfrm>
        </p:spPr>
        <p:txBody>
          <a:bodyPr rtlCol="0">
            <a:noAutofit/>
          </a:bodyPr>
          <a:lstStyle/>
          <a:p>
            <a:pPr fontAlgn="auto">
              <a:spcAft>
                <a:spcPts val="0"/>
              </a:spcAft>
              <a:defRPr/>
            </a:pPr>
            <a:r>
              <a:rPr lang="en-US" sz="1800" dirty="0" smtClean="0"/>
              <a:t>AR 385-55 lists lights as a safety deficiency. The vehicle is unsafe to dispatch without lights. Lights, however, do not affect the vehicle's ability to do its combat mission. A</a:t>
            </a:r>
            <a:r>
              <a:rPr lang="en-US" sz="1800" cap="small" dirty="0" smtClean="0"/>
              <a:t> </a:t>
            </a:r>
            <a:r>
              <a:rPr lang="en-US" sz="1800" b="1" dirty="0" smtClean="0"/>
              <a:t>/ </a:t>
            </a:r>
            <a:r>
              <a:rPr lang="en-US" sz="1800" dirty="0" smtClean="0"/>
              <a:t>status safety deficiency from AR 385-55 that is not listed in the TM -10 as a </a:t>
            </a:r>
            <a:r>
              <a:rPr lang="en-US" sz="1800" b="1" cap="small" dirty="0" smtClean="0"/>
              <a:t>NOT READY/AVAILABLE if </a:t>
            </a:r>
            <a:r>
              <a:rPr lang="en-US" sz="1800" dirty="0" smtClean="0"/>
              <a:t>condition does not count as NMC time.  You must make sure that drivers have the information from AR 385-55 to decide if the equipment is safe to operate; the TM -10 does not provide this information. When the operator finds new faults to report, as in this case, the form is given to the immediate supervisor for review before it goes to unit maintenance.</a:t>
            </a:r>
            <a:br>
              <a:rPr lang="en-US" sz="1800" dirty="0" smtClean="0"/>
            </a:br>
            <a:endParaRPr lang="en-US" sz="1800" dirty="0"/>
          </a:p>
        </p:txBody>
      </p:sp>
      <p:pic>
        <p:nvPicPr>
          <p:cNvPr id="27650" name="Picture 2" descr="http://phoyle.com/army/229/MLC/pmcs/images/fault_5.gif"/>
          <p:cNvPicPr>
            <a:picLocks noChangeAspect="1" noChangeArrowheads="1"/>
          </p:cNvPicPr>
          <p:nvPr/>
        </p:nvPicPr>
        <p:blipFill>
          <a:blip r:embed="rId3" cstate="print"/>
          <a:srcRect/>
          <a:stretch>
            <a:fillRect/>
          </a:stretch>
        </p:blipFill>
        <p:spPr bwMode="auto">
          <a:xfrm>
            <a:off x="3657600" y="304800"/>
            <a:ext cx="5299075" cy="62865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phoyle.com/army/229/MLC/pmcs/images/equipm36.gif"/>
          <p:cNvPicPr>
            <a:picLocks noChangeAspect="1" noChangeArrowheads="1"/>
          </p:cNvPicPr>
          <p:nvPr/>
        </p:nvPicPr>
        <p:blipFill>
          <a:blip r:embed="rId3" cstate="print"/>
          <a:srcRect/>
          <a:stretch>
            <a:fillRect/>
          </a:stretch>
        </p:blipFill>
        <p:spPr bwMode="auto">
          <a:xfrm>
            <a:off x="533400" y="1981200"/>
            <a:ext cx="8213725" cy="4533900"/>
          </a:xfrm>
          <a:prstGeom prst="rect">
            <a:avLst/>
          </a:prstGeom>
          <a:noFill/>
          <a:ln w="9525">
            <a:noFill/>
            <a:miter lim="800000"/>
            <a:headEnd/>
            <a:tailEnd/>
          </a:ln>
        </p:spPr>
      </p:pic>
      <p:sp>
        <p:nvSpPr>
          <p:cNvPr id="13314" name="Title 1"/>
          <p:cNvSpPr>
            <a:spLocks noGrp="1"/>
          </p:cNvSpPr>
          <p:nvPr>
            <p:ph type="title"/>
          </p:nvPr>
        </p:nvSpPr>
        <p:spPr/>
        <p:txBody>
          <a:bodyPr/>
          <a:lstStyle/>
          <a:p>
            <a:r>
              <a:rPr lang="en-US" smtClean="0"/>
              <a:t>Maintenance DA 5988-E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Maintenance DA 5988-E</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The data on DA Form 5988-E is divided into three sections. EQUIPMENT DATA</a:t>
            </a:r>
          </a:p>
          <a:p>
            <a:pPr fontAlgn="auto">
              <a:spcAft>
                <a:spcPts val="0"/>
              </a:spcAft>
              <a:buFont typeface="Arial" pitchFamily="34" charset="0"/>
              <a:buChar char="•"/>
              <a:defRPr/>
            </a:pPr>
            <a:r>
              <a:rPr lang="en-US" dirty="0" smtClean="0"/>
              <a:t>The top section of the form gives basic information from the ULLS-G  equipment data file and maintenance master data file. The main purpose of this data is to identify the vehicle. PARTS REQUESTED</a:t>
            </a:r>
          </a:p>
          <a:p>
            <a:pPr fontAlgn="auto">
              <a:spcAft>
                <a:spcPts val="0"/>
              </a:spcAft>
              <a:buFont typeface="Arial" pitchFamily="34" charset="0"/>
              <a:buChar char="•"/>
              <a:defRPr/>
            </a:pPr>
            <a:r>
              <a:rPr lang="en-US" dirty="0" smtClean="0"/>
              <a:t>This section identifies all parts on order for the vehicle. The document control register in ULLS-G reflects this information also.</a:t>
            </a:r>
          </a:p>
          <a:p>
            <a:pPr fontAlgn="auto">
              <a:spcAft>
                <a:spcPts val="0"/>
              </a:spcAft>
              <a:buFont typeface="Arial" pitchFamily="34" charset="0"/>
              <a:buChar char="•"/>
              <a:defRPr/>
            </a:pPr>
            <a:r>
              <a:rPr lang="en-US" dirty="0" smtClean="0"/>
              <a:t>MAINTENANCE FAULTS</a:t>
            </a:r>
          </a:p>
          <a:p>
            <a:pPr fontAlgn="auto">
              <a:spcAft>
                <a:spcPts val="0"/>
              </a:spcAft>
              <a:buFont typeface="Arial" pitchFamily="34" charset="0"/>
              <a:buChar char="•"/>
              <a:defRPr/>
            </a:pPr>
            <a:r>
              <a:rPr lang="en-US" dirty="0" smtClean="0"/>
              <a:t>This section shows a list of vehicle faults from the ULLS-G maintenance fault file. This includes all uncorrected faults for the equipment. This is where the driver also enters any new faults found during PMCS inspection.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2" descr="http://phoyle.com/army/229/MLC/pmcs/images/tm-10.5.gif"/>
          <p:cNvPicPr>
            <a:picLocks noChangeAspect="1" noChangeArrowheads="1"/>
          </p:cNvPicPr>
          <p:nvPr/>
        </p:nvPicPr>
        <p:blipFill>
          <a:blip r:embed="rId3" cstate="print"/>
          <a:srcRect/>
          <a:stretch>
            <a:fillRect/>
          </a:stretch>
        </p:blipFill>
        <p:spPr bwMode="auto">
          <a:xfrm>
            <a:off x="1066800" y="206375"/>
            <a:ext cx="7239000" cy="646906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2849563"/>
          </a:xfrm>
        </p:spPr>
        <p:txBody>
          <a:bodyPr rtlCol="0">
            <a:normAutofit fontScale="70000" lnSpcReduction="20000"/>
          </a:bodyPr>
          <a:lstStyle/>
          <a:p>
            <a:pPr fontAlgn="auto">
              <a:spcAft>
                <a:spcPts val="0"/>
              </a:spcAft>
              <a:buFont typeface="Arial" pitchFamily="34" charset="0"/>
              <a:buChar char="•"/>
              <a:defRPr/>
            </a:pPr>
            <a:r>
              <a:rPr lang="en-US" dirty="0" smtClean="0"/>
              <a:t>The date in the upper left corner is the </a:t>
            </a:r>
            <a:r>
              <a:rPr lang="en-US" b="1" dirty="0" smtClean="0"/>
              <a:t>date</a:t>
            </a:r>
            <a:r>
              <a:rPr lang="en-US" dirty="0" smtClean="0"/>
              <a:t> the form was printed. Your unit SOP will give an interval for updating the form. If your unit SOP requires the form be updated once a week, then the date must not be older than a week old.</a:t>
            </a:r>
          </a:p>
          <a:p>
            <a:pPr fontAlgn="auto">
              <a:spcAft>
                <a:spcPts val="0"/>
              </a:spcAft>
              <a:buFont typeface="Arial" pitchFamily="34" charset="0"/>
              <a:buChar char="•"/>
              <a:defRPr/>
            </a:pPr>
            <a:r>
              <a:rPr lang="en-US" dirty="0" smtClean="0"/>
              <a:t>The vehicle crew must know the current status of repair parts requested and previously reported faults. </a:t>
            </a:r>
            <a:r>
              <a:rPr lang="en-US" b="1" dirty="0" smtClean="0"/>
              <a:t>The most important thing DA Form 5988-E does is to show equipment status</a:t>
            </a:r>
            <a:r>
              <a:rPr lang="en-US" dirty="0" smtClean="0"/>
              <a:t>, but to do this, it must be current. An outdated form may not give the current vehicle status. Besides routine updates, update the form immediately when vehicle mission capable status changes.</a:t>
            </a:r>
          </a:p>
          <a:p>
            <a:pPr fontAlgn="auto">
              <a:spcAft>
                <a:spcPts val="0"/>
              </a:spcAft>
              <a:buFont typeface="Arial" pitchFamily="34" charset="0"/>
              <a:buChar char="•"/>
              <a:defRPr/>
            </a:pPr>
            <a:endParaRPr lang="en-US" dirty="0"/>
          </a:p>
        </p:txBody>
      </p:sp>
      <p:pic>
        <p:nvPicPr>
          <p:cNvPr id="16386" name="Picture 2" descr="http://phoyle.com/army/229/MLC/pmcs/images/da_for2.gif"/>
          <p:cNvPicPr>
            <a:picLocks noChangeAspect="1" noChangeArrowheads="1"/>
          </p:cNvPicPr>
          <p:nvPr/>
        </p:nvPicPr>
        <p:blipFill>
          <a:blip r:embed="rId3" cstate="print"/>
          <a:srcRect/>
          <a:stretch>
            <a:fillRect/>
          </a:stretch>
        </p:blipFill>
        <p:spPr bwMode="auto">
          <a:xfrm>
            <a:off x="1905000" y="304800"/>
            <a:ext cx="5248275" cy="2266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3962400"/>
          </a:xfrm>
        </p:spPr>
        <p:txBody>
          <a:bodyPr rtlCol="0">
            <a:noAutofit/>
          </a:bodyPr>
          <a:lstStyle/>
          <a:p>
            <a:pPr fontAlgn="auto">
              <a:spcAft>
                <a:spcPts val="0"/>
              </a:spcAft>
              <a:defRPr/>
            </a:pPr>
            <a:r>
              <a:rPr lang="en-US" sz="2000" dirty="0" smtClean="0"/>
              <a:t/>
            </a:r>
            <a:br>
              <a:rPr lang="en-US" sz="2000" dirty="0" smtClean="0"/>
            </a:br>
            <a:r>
              <a:rPr lang="en-US" sz="1800" dirty="0" smtClean="0"/>
              <a:t>You should have the battalion equipment numbering system as part of the SOP. For example, if someone told you that D2S is not mission capable, how would you know what part of the system is affected? Per the SOP, the </a:t>
            </a:r>
            <a:r>
              <a:rPr lang="en-US" sz="1800" b="1" cap="small" dirty="0" smtClean="0"/>
              <a:t>"S"</a:t>
            </a:r>
            <a:r>
              <a:rPr lang="en-US" sz="1800" dirty="0" smtClean="0"/>
              <a:t> means that it is a weapon system; however, if the SOP stated that all M240 machine guns will use the administration number suffix </a:t>
            </a:r>
            <a:r>
              <a:rPr lang="en-US" sz="1800" b="1" cap="small" dirty="0" smtClean="0"/>
              <a:t>"S,"</a:t>
            </a:r>
            <a:r>
              <a:rPr lang="en-US" sz="1800" dirty="0" smtClean="0"/>
              <a:t> then you would also know the weapon subsystem model. The </a:t>
            </a:r>
            <a:r>
              <a:rPr lang="en-US" sz="1800" b="1" cap="small" dirty="0" smtClean="0"/>
              <a:t>"S"</a:t>
            </a:r>
            <a:r>
              <a:rPr lang="en-US" sz="1800" dirty="0" smtClean="0"/>
              <a:t> is used as an example only; your SOP may use other suffixes.</a:t>
            </a:r>
            <a:br>
              <a:rPr lang="en-US" sz="1800" dirty="0" smtClean="0"/>
            </a:br>
            <a:r>
              <a:rPr lang="en-US" sz="1800" dirty="0" smtClean="0"/>
              <a:t>The DA Form 5988-E is kept in the equipment record folder. There must be a form for each reportable item of equipment in the system. The crew must perform PMCS for each subsystem supporting the equipment's role to shoot, move, and communicate. In most cases, there will be more than one form in the record folder since the crew must prepare a separate form on each subsystem. When the PMCS is done, it is recorded on the DA Form 5988-E with the same administration number as the vehicle. The vehicle administration number is the bumper number</a:t>
            </a:r>
            <a:r>
              <a:rPr lang="en-US" sz="2000" dirty="0" smtClean="0"/>
              <a:t>.</a:t>
            </a:r>
            <a:br>
              <a:rPr lang="en-US" sz="2000" dirty="0" smtClean="0"/>
            </a:br>
            <a:endParaRPr lang="en-US" sz="2000" dirty="0"/>
          </a:p>
        </p:txBody>
      </p:sp>
      <p:pic>
        <p:nvPicPr>
          <p:cNvPr id="17410" name="Picture 2" descr="http://phoyle.com/army/229/MLC/pmcs/images/da_for3.gif"/>
          <p:cNvPicPr>
            <a:picLocks noChangeAspect="1" noChangeArrowheads="1"/>
          </p:cNvPicPr>
          <p:nvPr/>
        </p:nvPicPr>
        <p:blipFill>
          <a:blip r:embed="rId3" cstate="print"/>
          <a:srcRect/>
          <a:stretch>
            <a:fillRect/>
          </a:stretch>
        </p:blipFill>
        <p:spPr bwMode="auto">
          <a:xfrm>
            <a:off x="1905000" y="0"/>
            <a:ext cx="5114925" cy="28384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5"/>
          <p:cNvSpPr>
            <a:spLocks noChangeArrowheads="1"/>
          </p:cNvSpPr>
          <p:nvPr/>
        </p:nvSpPr>
        <p:spPr bwMode="auto">
          <a:xfrm>
            <a:off x="381000" y="762000"/>
            <a:ext cx="2362200" cy="5078413"/>
          </a:xfrm>
          <a:prstGeom prst="rect">
            <a:avLst/>
          </a:prstGeom>
          <a:noFill/>
          <a:ln w="9525">
            <a:noFill/>
            <a:miter lim="800000"/>
            <a:headEnd/>
            <a:tailEnd/>
          </a:ln>
        </p:spPr>
        <p:txBody>
          <a:bodyPr>
            <a:spAutoFit/>
          </a:bodyPr>
          <a:lstStyle/>
          <a:p>
            <a:r>
              <a:rPr lang="en-US">
                <a:latin typeface="Calibri" pitchFamily="34" charset="0"/>
              </a:rPr>
              <a:t>The lower two sections of the form list repair parts and equipment faults. When an operator discovers a fault that is not correctable at operator level, it is written on the form just below the last entry. The next several examples will walk you through finding faults, recording them on the DA Form 5988-E, and updating the form when the faults are corrected. </a:t>
            </a:r>
          </a:p>
        </p:txBody>
      </p:sp>
      <p:pic>
        <p:nvPicPr>
          <p:cNvPr id="18434" name="Picture 4" descr="http://phoyle.com/army/229/MLC/pmcs/images/tm-10.8.gif"/>
          <p:cNvPicPr>
            <a:picLocks noChangeAspect="1" noChangeArrowheads="1"/>
          </p:cNvPicPr>
          <p:nvPr/>
        </p:nvPicPr>
        <p:blipFill>
          <a:blip r:embed="rId3" cstate="print"/>
          <a:srcRect/>
          <a:stretch>
            <a:fillRect/>
          </a:stretch>
        </p:blipFill>
        <p:spPr bwMode="auto">
          <a:xfrm>
            <a:off x="2871788" y="381000"/>
            <a:ext cx="6034087" cy="59340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2743200" cy="6126163"/>
          </a:xfrm>
        </p:spPr>
        <p:txBody>
          <a:bodyPr rtlCol="0">
            <a:normAutofit lnSpcReduction="10000"/>
          </a:bodyPr>
          <a:lstStyle/>
          <a:p>
            <a:pPr fontAlgn="auto">
              <a:spcAft>
                <a:spcPts val="0"/>
              </a:spcAft>
              <a:buFont typeface="Arial" pitchFamily="34" charset="0"/>
              <a:buChar char="•"/>
              <a:defRPr/>
            </a:pPr>
            <a:r>
              <a:rPr lang="en-US" sz="1800" dirty="0" smtClean="0"/>
              <a:t>Look at this DA Form 5988-E carefully. It represents a perfect vehicle. There are no faults noted so no repair parts are required. You will probably never see a form like this again. Let's assume that during the before-operations PMCS on 7 Aug 96 that no new faults are found. The operator enters the date the before-operations PMCS was completed in the </a:t>
            </a:r>
            <a:r>
              <a:rPr lang="en-US" sz="1800" b="1" cap="small" dirty="0" smtClean="0"/>
              <a:t>FAULT DESCRIPTION</a:t>
            </a:r>
            <a:r>
              <a:rPr lang="en-US" sz="1800" dirty="0" smtClean="0"/>
              <a:t> column to indicate that a before-operations PMCS was conducted and no faults were found.</a:t>
            </a:r>
            <a:endParaRPr lang="en-US" sz="1800" dirty="0"/>
          </a:p>
        </p:txBody>
      </p:sp>
      <p:pic>
        <p:nvPicPr>
          <p:cNvPr id="19458" name="Picture 2" descr="http://phoyle.com/army/229/MLC/pmcs/images/tm-10.9.gif"/>
          <p:cNvPicPr>
            <a:picLocks noChangeAspect="1" noChangeArrowheads="1"/>
          </p:cNvPicPr>
          <p:nvPr/>
        </p:nvPicPr>
        <p:blipFill>
          <a:blip r:embed="rId3" cstate="print"/>
          <a:srcRect/>
          <a:stretch>
            <a:fillRect/>
          </a:stretch>
        </p:blipFill>
        <p:spPr bwMode="auto">
          <a:xfrm>
            <a:off x="3200400" y="381000"/>
            <a:ext cx="5486400" cy="62484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7475"/>
            <a:ext cx="2590800" cy="6494463"/>
          </a:xfrm>
          <a:prstGeom prst="rect">
            <a:avLst/>
          </a:prstGeom>
        </p:spPr>
        <p:txBody>
          <a:bodyPr>
            <a:spAutoFit/>
          </a:bodyPr>
          <a:lstStyle/>
          <a:p>
            <a:pPr fontAlgn="auto">
              <a:spcBef>
                <a:spcPts val="0"/>
              </a:spcBef>
              <a:spcAft>
                <a:spcPts val="0"/>
              </a:spcAft>
              <a:defRPr/>
            </a:pPr>
            <a:r>
              <a:rPr lang="en-US" sz="1600" dirty="0">
                <a:latin typeface="+mn-lt"/>
              </a:rPr>
              <a:t>After the before-operations PMCS are complete, the operator makes the during-operations PMCS while the vehicle is operated and at halts. At the conclusion of the day's operation, the driver must perform the after-operations PMCS. After the during- and after-operations PMCS are complete, the operator enters his driver license number in the </a:t>
            </a:r>
            <a:r>
              <a:rPr lang="en-US" sz="1600" b="1" cap="small" dirty="0">
                <a:latin typeface="+mn-lt"/>
              </a:rPr>
              <a:t>OPER LIC#</a:t>
            </a:r>
            <a:r>
              <a:rPr lang="en-US" sz="1600" dirty="0">
                <a:latin typeface="+mn-lt"/>
              </a:rPr>
              <a:t> column. This DA Form 5988-E for vehicle D2 indicates that the after-operations PMCS are complete and no new faults were found. There must be a new entry for each day the vehicle is operated and no new fault is reported. The same form can be used until the form is updated or a new fault is reported.</a:t>
            </a:r>
          </a:p>
        </p:txBody>
      </p:sp>
      <p:pic>
        <p:nvPicPr>
          <p:cNvPr id="20482" name="Picture 2" descr="http://phoyle.com/army/229/MLC/pmcs/images/tm-10.gif"/>
          <p:cNvPicPr>
            <a:picLocks noChangeAspect="1" noChangeArrowheads="1"/>
          </p:cNvPicPr>
          <p:nvPr/>
        </p:nvPicPr>
        <p:blipFill>
          <a:blip r:embed="rId3" cstate="print"/>
          <a:srcRect/>
          <a:stretch>
            <a:fillRect/>
          </a:stretch>
        </p:blipFill>
        <p:spPr bwMode="auto">
          <a:xfrm>
            <a:off x="2895600" y="304800"/>
            <a:ext cx="6248400" cy="6248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1020</Words>
  <Application>Microsoft Office PowerPoint</Application>
  <PresentationFormat>On-screen Show (4:3)</PresentationFormat>
  <Paragraphs>48</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Slide 1</vt:lpstr>
      <vt:lpstr>Maintenance DA 5988-E</vt:lpstr>
      <vt:lpstr>Maintenance DA 5988-E</vt:lpstr>
      <vt:lpstr>Slide 4</vt:lpstr>
      <vt:lpstr>Slide 5</vt:lpstr>
      <vt:lpstr> You should have the battalion equipment numbering system as part of the SOP. For example, if someone told you that D2S is not mission capable, how would you know what part of the system is affected? Per the SOP, the "S" means that it is a weapon system; however, if the SOP stated that all M240 machine guns will use the administration number suffix "S," then you would also know the weapon subsystem model. The "S" is used as an example only; your SOP may use other suffixes. The DA Form 5988-E is kept in the equipment record folder. There must be a form for each reportable item of equipment in the system. The crew must perform PMCS for each subsystem supporting the equipment's role to shoot, move, and communicate. In most cases, there will be more than one form in the record folder since the crew must prepare a separate form on each subsystem. When the PMCS is done, it is recorded on the DA Form 5988-E with the same administration number as the vehicle. The vehicle administration number is the bumper number. </vt:lpstr>
      <vt:lpstr>Slide 7</vt:lpstr>
      <vt:lpstr>Slide 8</vt:lpstr>
      <vt:lpstr>Slide 9</vt:lpstr>
      <vt:lpstr>Slide 10</vt:lpstr>
      <vt:lpstr>Slide 11</vt:lpstr>
      <vt:lpstr>Slide 12</vt:lpstr>
      <vt:lpstr>Maintenance leader Course Daily PMCS Fault Status  </vt:lpstr>
      <vt:lpstr>Look at the fault recorded for TM item 2. This is a serious fault, called a deficiency, as is indicated by the "X" status symbol.  -The driver knew to enter an NMC status for the TM item number 2 fault because the PMCS checklist   EQUIPMENT IS NOT READY/AVAILABLE IF (right) column listed the condition   ENGINE TEMP GA INOP as a not ready/available condition. </vt:lpstr>
      <vt:lpstr>Slide 15</vt:lpstr>
      <vt:lpstr>AR 385-55 lists lights as a safety deficiency. The vehicle is unsafe to dispatch without lights. Lights, however, do not affect the vehicle's ability to do its combat mission. A / status safety deficiency from AR 385-55 that is not listed in the TM -10 as a NOT READY/AVAILABLE if condition does not count as NMC time.  You must make sure that drivers have the information from AR 385-55 to decide if the equipment is safe to operate; the TM -10 does not provide this information. When the operator finds new faults to report, as in this case, the form is given to the immediate supervisor for review before it goes to unit maintenance.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2014-12-15T20:57:39Z</dcterms:created>
  <dcterms:modified xsi:type="dcterms:W3CDTF">2014-12-15T20:57:42Z</dcterms:modified>
</cp:coreProperties>
</file>